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725"/>
  </p:normalViewPr>
  <p:slideViewPr>
    <p:cSldViewPr snapToGrid="0">
      <p:cViewPr varScale="1">
        <p:scale>
          <a:sx n="133" d="100"/>
          <a:sy n="133" d="100"/>
        </p:scale>
        <p:origin x="106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e du titre"/>
          <p:cNvSpPr txBox="1">
            <a:spLocks noGrp="1"/>
          </p:cNvSpPr>
          <p:nvPr>
            <p:ph type="title"/>
          </p:nvPr>
        </p:nvSpPr>
        <p:spPr>
          <a:xfrm>
            <a:off x="311708" y="744573"/>
            <a:ext cx="8520601" cy="2052603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Texte du titre</a:t>
            </a:r>
          </a:p>
        </p:txBody>
      </p:sp>
      <p:sp>
        <p:nvSpPr>
          <p:cNvPr id="12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2834125"/>
            <a:ext cx="8520603" cy="792602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1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8" y="1106125"/>
            <a:ext cx="8520603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92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311698" y="3152225"/>
            <a:ext cx="8520603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93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21" name="Texte niveau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22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e du titre"/>
          <p:cNvSpPr txBox="1">
            <a:spLocks noGrp="1"/>
          </p:cNvSpPr>
          <p:nvPr>
            <p:ph type="title"/>
          </p:nvPr>
        </p:nvSpPr>
        <p:spPr>
          <a:xfrm>
            <a:off x="311698" y="2150848"/>
            <a:ext cx="8520603" cy="841802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Texte du titre</a:t>
            </a:r>
          </a:p>
        </p:txBody>
      </p:sp>
      <p:sp>
        <p:nvSpPr>
          <p:cNvPr id="3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38" name="Texte niveau 1…"/>
          <p:cNvSpPr txBox="1">
            <a:spLocks noGrp="1"/>
          </p:cNvSpPr>
          <p:nvPr>
            <p:ph type="body" sz="half" idx="1"/>
          </p:nvPr>
        </p:nvSpPr>
        <p:spPr>
          <a:xfrm>
            <a:off x="311698" y="1152475"/>
            <a:ext cx="3999903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39" name="Google Shape;23;p13"/>
          <p:cNvSpPr txBox="1">
            <a:spLocks noGrp="1"/>
          </p:cNvSpPr>
          <p:nvPr>
            <p:ph type="body" sz="half" idx="21"/>
          </p:nvPr>
        </p:nvSpPr>
        <p:spPr>
          <a:xfrm>
            <a:off x="4832398" y="1152475"/>
            <a:ext cx="3999903" cy="34164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e du tit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 du titre</a:t>
            </a:r>
          </a:p>
        </p:txBody>
      </p:sp>
      <p:sp>
        <p:nvSpPr>
          <p:cNvPr id="48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e du titre"/>
          <p:cNvSpPr txBox="1">
            <a:spLocks noGrp="1"/>
          </p:cNvSpPr>
          <p:nvPr>
            <p:ph type="title"/>
          </p:nvPr>
        </p:nvSpPr>
        <p:spPr>
          <a:xfrm>
            <a:off x="311698" y="555600"/>
            <a:ext cx="2808003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Texte du titre</a:t>
            </a:r>
          </a:p>
        </p:txBody>
      </p:sp>
      <p:sp>
        <p:nvSpPr>
          <p:cNvPr id="56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1389598"/>
            <a:ext cx="2808003" cy="3179403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57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e du titre"/>
          <p:cNvSpPr txBox="1">
            <a:spLocks noGrp="1"/>
          </p:cNvSpPr>
          <p:nvPr>
            <p:ph type="title"/>
          </p:nvPr>
        </p:nvSpPr>
        <p:spPr>
          <a:xfrm>
            <a:off x="490250" y="450148"/>
            <a:ext cx="6367801" cy="4090803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Texte du titre</a:t>
            </a:r>
          </a:p>
        </p:txBody>
      </p:sp>
      <p:sp>
        <p:nvSpPr>
          <p:cNvPr id="65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17"/>
          <p:cNvSpPr/>
          <p:nvPr/>
        </p:nvSpPr>
        <p:spPr>
          <a:xfrm>
            <a:off x="4572000" y="-126"/>
            <a:ext cx="4572000" cy="5143503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73" name="Texte du titre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Texte du titre</a:t>
            </a:r>
          </a:p>
        </p:txBody>
      </p:sp>
      <p:sp>
        <p:nvSpPr>
          <p:cNvPr id="74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228600" indent="-1143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228600" indent="1143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75" name="Google Shape;39;p17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e niveau 1…"/>
          <p:cNvSpPr txBox="1">
            <a:spLocks noGrp="1"/>
          </p:cNvSpPr>
          <p:nvPr>
            <p:ph type="body" sz="quarter" idx="1"/>
          </p:nvPr>
        </p:nvSpPr>
        <p:spPr>
          <a:xfrm>
            <a:off x="311698" y="4230575"/>
            <a:ext cx="5998804" cy="605102"/>
          </a:xfrm>
          <a:prstGeom prst="rect">
            <a:avLst/>
          </a:prstGeom>
        </p:spPr>
        <p:txBody>
          <a:bodyPr anchor="ctr"/>
          <a:lstStyle>
            <a:lvl1pPr marL="0" indent="22860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84" name="Numéro de diapositiv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e du titre"/>
          <p:cNvSpPr txBox="1">
            <a:spLocks noGrp="1"/>
          </p:cNvSpPr>
          <p:nvPr>
            <p:ph type="title"/>
          </p:nvPr>
        </p:nvSpPr>
        <p:spPr>
          <a:xfrm>
            <a:off x="311698" y="445025"/>
            <a:ext cx="8520603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Texte du titre</a:t>
            </a:r>
          </a:p>
        </p:txBody>
      </p:sp>
      <p:sp>
        <p:nvSpPr>
          <p:cNvPr id="3" name="Texte niveau 1…"/>
          <p:cNvSpPr txBox="1">
            <a:spLocks noGrp="1"/>
          </p:cNvSpPr>
          <p:nvPr>
            <p:ph type="body" idx="1"/>
          </p:nvPr>
        </p:nvSpPr>
        <p:spPr>
          <a:xfrm>
            <a:off x="311698" y="1152475"/>
            <a:ext cx="8520603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  <p:sp>
        <p:nvSpPr>
          <p:cNvPr id="4" name="Numéro de diapositive"/>
          <p:cNvSpPr txBox="1">
            <a:spLocks noGrp="1"/>
          </p:cNvSpPr>
          <p:nvPr>
            <p:ph type="sldNum" sz="quarter" idx="2"/>
          </p:nvPr>
        </p:nvSpPr>
        <p:spPr>
          <a:xfrm>
            <a:off x="8684347" y="4700820"/>
            <a:ext cx="336811" cy="318394"/>
          </a:xfrm>
          <a:prstGeom prst="rect">
            <a:avLst/>
          </a:prstGeom>
          <a:ln w="12700">
            <a:miter lim="400000"/>
          </a:ln>
        </p:spPr>
        <p:txBody>
          <a:bodyPr wrap="none" lIns="91423" tIns="91423" rIns="91423" bIns="91423" anchor="ctr">
            <a:normAutofit/>
          </a:bodyPr>
          <a:lstStyle>
            <a:lvl1pPr algn="r">
              <a:defRPr sz="1000">
                <a:solidFill>
                  <a:srgbClr val="585858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6pPr>
      <a:lvl7pPr marL="3291113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7pPr>
      <a:lvl8pPr marL="37483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8pPr>
      <a:lvl9pPr marL="4205513" marR="0" indent="-408213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rgbClr val="585858"/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rgbClr val="585858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4D40"/>
          </a:solidFill>
          <a:ln>
            <a:solidFill>
              <a:srgbClr val="585858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10" name="Google Shape;55;p1"/>
          <p:cNvSpPr txBox="1"/>
          <p:nvPr/>
        </p:nvSpPr>
        <p:spPr>
          <a:xfrm>
            <a:off x="1061861" y="1810245"/>
            <a:ext cx="7020278" cy="64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 anchor="b">
            <a:normAutofit/>
          </a:bodyPr>
          <a:lstStyle>
            <a:lvl1pPr algn="ctr" defTabSz="365759">
              <a:lnSpc>
                <a:spcPct val="90000"/>
              </a:lnSpc>
              <a:defRPr sz="2400">
                <a:solidFill>
                  <a:srgbClr val="F3F3F3"/>
                </a:solidFill>
              </a:defRPr>
            </a:lvl1pPr>
          </a:lstStyle>
          <a:p>
            <a:r>
              <a:t>Etude de marché avec Python</a:t>
            </a:r>
          </a:p>
        </p:txBody>
      </p:sp>
      <p:sp>
        <p:nvSpPr>
          <p:cNvPr id="112" name="Google Shape;58;p1"/>
          <p:cNvSpPr txBox="1"/>
          <p:nvPr/>
        </p:nvSpPr>
        <p:spPr>
          <a:xfrm>
            <a:off x="4968964" y="4368058"/>
            <a:ext cx="3807682" cy="534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 algn="ctr">
              <a:lnSpc>
                <a:spcPct val="80000"/>
              </a:lnSpc>
              <a:defRPr sz="1900">
                <a:solidFill>
                  <a:srgbClr val="FFFFFF"/>
                </a:solidFill>
              </a:defRPr>
            </a:lvl1pPr>
          </a:lstStyle>
          <a:p>
            <a:endParaRPr dirty="0"/>
          </a:p>
        </p:txBody>
      </p:sp>
      <p:sp>
        <p:nvSpPr>
          <p:cNvPr id="113" name="Google Shape;55;p1"/>
          <p:cNvSpPr txBox="1"/>
          <p:nvPr/>
        </p:nvSpPr>
        <p:spPr>
          <a:xfrm>
            <a:off x="1061861" y="2353794"/>
            <a:ext cx="7020278" cy="646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 anchor="b">
            <a:normAutofit/>
          </a:bodyPr>
          <a:lstStyle>
            <a:lvl1pPr algn="ctr" defTabSz="365759">
              <a:lnSpc>
                <a:spcPct val="90000"/>
              </a:lnSpc>
              <a:defRPr sz="1100">
                <a:solidFill>
                  <a:srgbClr val="F3F3F3"/>
                </a:solidFill>
              </a:defRPr>
            </a:lvl1pPr>
          </a:lstStyle>
          <a:p>
            <a:r>
              <a:t>La poule qui chante ( “Poulet Agriculture Biologique”)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64;p4"/>
          <p:cNvSpPr/>
          <p:nvPr/>
        </p:nvSpPr>
        <p:spPr>
          <a:xfrm>
            <a:off x="0" y="-2"/>
            <a:ext cx="9144000" cy="1390204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70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Clustering des pays</a:t>
            </a:r>
          </a:p>
        </p:txBody>
      </p:sp>
      <p:sp>
        <p:nvSpPr>
          <p:cNvPr id="171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72" name="• Deux méthodes ont été utilisées :…"/>
          <p:cNvSpPr txBox="1"/>
          <p:nvPr/>
        </p:nvSpPr>
        <p:spPr>
          <a:xfrm>
            <a:off x="5060302" y="2456966"/>
            <a:ext cx="3924846" cy="1234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800"/>
            </a:pPr>
            <a:r>
              <a:t>• Deux méthodes ont été utilisées :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CAH (hiérarchique) : pour visualiser la hiérarchie des proximités</a:t>
            </a:r>
          </a:p>
          <a:p>
            <a:pPr defTabSz="457200">
              <a:defRPr sz="800"/>
            </a:pPr>
            <a:r>
              <a:t>KMeans (k=3) : pour regrouper les pays selon leur profil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• Les pays ont été projetés dans le plan ACP avec leurs clusters (segmentation claire des pays selon leurs profils)</a:t>
            </a:r>
          </a:p>
          <a:p>
            <a:pPr defTabSz="457200">
              <a:defRPr sz="800"/>
            </a:pPr>
            <a:endParaRPr/>
          </a:p>
        </p:txBody>
      </p:sp>
      <p:pic>
        <p:nvPicPr>
          <p:cNvPr id="173" name="Capture d’écran 2025-05-17 à 15.06.32.png" descr="Capture d’écran 2025-05-17 à 15.06.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7" y="1775110"/>
            <a:ext cx="4768241" cy="3060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64;p4"/>
          <p:cNvSpPr/>
          <p:nvPr/>
        </p:nvSpPr>
        <p:spPr>
          <a:xfrm>
            <a:off x="-1" y="-221995"/>
            <a:ext cx="9144001" cy="1390203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76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pPr>
              <a:defRPr sz="2500">
                <a:solidFill>
                  <a:srgbClr val="F3F3F3"/>
                </a:solidFill>
              </a:defRPr>
            </a:pPr>
            <a:r>
              <a:t>Clustering des pays </a:t>
            </a:r>
            <a:r>
              <a:rPr sz="1500"/>
              <a:t>(Classification ascendante hiérarchique (CAH)</a:t>
            </a:r>
          </a:p>
        </p:txBody>
      </p:sp>
      <p:sp>
        <p:nvSpPr>
          <p:cNvPr id="177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78" name="Une cassure visuelle nette apparaît à un certain niveau de distance, divisant l’arbre en 3 grandes branches principales.…"/>
          <p:cNvSpPr txBox="1"/>
          <p:nvPr/>
        </p:nvSpPr>
        <p:spPr>
          <a:xfrm>
            <a:off x="351952" y="4099748"/>
            <a:ext cx="8440096" cy="72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800"/>
            </a:pPr>
            <a:r>
              <a:t>Une cassure visuelle nette apparaît à un certain niveau de distance, divisant l’arbre en</a:t>
            </a:r>
            <a:r>
              <a:rPr b="1"/>
              <a:t> 3 grandes branches principales.</a:t>
            </a:r>
          </a:p>
          <a:p>
            <a:pPr defTabSz="457200">
              <a:defRPr sz="800"/>
            </a:pPr>
            <a:endParaRPr b="1"/>
          </a:p>
          <a:p>
            <a:pPr defTabSz="457200">
              <a:defRPr sz="800"/>
            </a:pPr>
            <a:r>
              <a:rPr b="1"/>
              <a:t>Cette observation permet de justifier le choix de 3 clusters</a:t>
            </a:r>
          </a:p>
          <a:p>
            <a:pPr defTabSz="457200">
              <a:defRPr sz="800"/>
            </a:pPr>
            <a:endParaRPr b="1"/>
          </a:p>
        </p:txBody>
      </p:sp>
      <p:pic>
        <p:nvPicPr>
          <p:cNvPr id="179" name="Capture d’écran 2025-05-17 à 19.04.29.png" descr="Capture d’écran 2025-05-17 à 19.04.29.png"/>
          <p:cNvPicPr>
            <a:picLocks noChangeAspect="1"/>
          </p:cNvPicPr>
          <p:nvPr/>
        </p:nvPicPr>
        <p:blipFill>
          <a:blip r:embed="rId2"/>
          <a:srcRect b="17413"/>
          <a:stretch>
            <a:fillRect/>
          </a:stretch>
        </p:blipFill>
        <p:spPr>
          <a:xfrm>
            <a:off x="260350" y="1336675"/>
            <a:ext cx="8623269" cy="2470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64;p4"/>
          <p:cNvSpPr/>
          <p:nvPr/>
        </p:nvSpPr>
        <p:spPr>
          <a:xfrm>
            <a:off x="-1" y="-221995"/>
            <a:ext cx="9144001" cy="1390203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2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pPr>
              <a:defRPr sz="2500">
                <a:solidFill>
                  <a:srgbClr val="F3F3F3"/>
                </a:solidFill>
              </a:defRPr>
            </a:pPr>
            <a:r>
              <a:t>Clustering des pays </a:t>
            </a:r>
            <a:r>
              <a:rPr sz="1500"/>
              <a:t>(k-means)</a:t>
            </a:r>
          </a:p>
        </p:txBody>
      </p:sp>
      <p:sp>
        <p:nvSpPr>
          <p:cNvPr id="183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84" name="Analyse visuelle des clusters :…"/>
          <p:cNvSpPr txBox="1"/>
          <p:nvPr/>
        </p:nvSpPr>
        <p:spPr>
          <a:xfrm>
            <a:off x="364652" y="3739337"/>
            <a:ext cx="8414696" cy="1097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lnSpc>
                <a:spcPct val="140000"/>
              </a:lnSpc>
              <a:defRPr sz="1000" b="1"/>
            </a:pPr>
            <a:r>
              <a:t>Analyse visuelle des clusters :</a:t>
            </a:r>
          </a:p>
          <a:p>
            <a:pPr defTabSz="457200">
              <a:lnSpc>
                <a:spcPct val="140000"/>
              </a:lnSpc>
              <a:defRPr sz="1000"/>
            </a:pPr>
            <a:endParaRPr/>
          </a:p>
          <a:p>
            <a:pPr defTabSz="457200">
              <a:lnSpc>
                <a:spcPct val="140000"/>
              </a:lnSpc>
              <a:defRPr sz="1000"/>
            </a:pPr>
            <a:r>
              <a:t>Cluster 0 : Pays à forte production, consommation et exportation de volaille (Brésil,, USA,  Chine..)</a:t>
            </a:r>
          </a:p>
          <a:p>
            <a:pPr defTabSz="457200">
              <a:lnSpc>
                <a:spcPct val="140000"/>
              </a:lnSpc>
              <a:defRPr sz="1000"/>
            </a:pPr>
            <a:r>
              <a:t>Cluster 1 : Pays stables politiquement, consommation équilibrée, plutôt importateurs (France,  Allemagne,, UK..)</a:t>
            </a:r>
          </a:p>
          <a:p>
            <a:pPr defTabSz="457200">
              <a:lnSpc>
                <a:spcPct val="140000"/>
              </a:lnSpc>
              <a:defRPr sz="1000"/>
            </a:pPr>
            <a:r>
              <a:t>Cluster 2 : Pays à faible disponibilité alimentaire ou instabilité (Pakistan,  Éthiopie,  Afghanistan…)</a:t>
            </a:r>
          </a:p>
        </p:txBody>
      </p:sp>
      <p:pic>
        <p:nvPicPr>
          <p:cNvPr id="185" name="Capture d’écran 2025-05-17 à 15.07.16.png" descr="Capture d’écran 2025-05-17 à 15.07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63" y="1382414"/>
            <a:ext cx="2931071" cy="2147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Capture d’écran 2025-05-17 à 15.10.16.png" descr="Capture d’écran 2025-05-17 à 15.10.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967" y="1398187"/>
            <a:ext cx="3051506" cy="2115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Capture d’écran 2025-05-17 à 15.08.54.png" descr="Capture d’écran 2025-05-17 à 15.08.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944" y="1330769"/>
            <a:ext cx="3198277" cy="2250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64;p4"/>
          <p:cNvSpPr/>
          <p:nvPr/>
        </p:nvSpPr>
        <p:spPr>
          <a:xfrm>
            <a:off x="0" y="-145660"/>
            <a:ext cx="9144000" cy="1390203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90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Représentation des clusters</a:t>
            </a:r>
          </a:p>
        </p:txBody>
      </p:sp>
      <p:sp>
        <p:nvSpPr>
          <p:cNvPr id="191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92" name="Google Shape;63;p4"/>
          <p:cNvSpPr txBox="1"/>
          <p:nvPr/>
        </p:nvSpPr>
        <p:spPr>
          <a:xfrm>
            <a:off x="584850" y="3587632"/>
            <a:ext cx="8175038" cy="13997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pPr defTabSz="246888">
              <a:defRPr sz="756" b="1"/>
            </a:pPr>
            <a:r>
              <a:t>Cluster 2 (rose)</a:t>
            </a:r>
            <a:r>
              <a:rPr b="0"/>
              <a:t> :</a:t>
            </a:r>
          </a:p>
          <a:p>
            <a:pPr defTabSz="246888">
              <a:defRPr sz="756"/>
            </a:pPr>
            <a:r>
              <a:t>Profil le plus développé : forte production, consommation, exportations et importations de volaille. Distance modérée à la France. Population moyenne. Ce groupe regroupe des pays industrialisés à fort pouvoir d’achat</a:t>
            </a:r>
          </a:p>
          <a:p>
            <a:pPr defTabSz="246888">
              <a:defRPr sz="756"/>
            </a:pPr>
            <a:endParaRPr/>
          </a:p>
          <a:p>
            <a:pPr defTabSz="246888">
              <a:defRPr sz="756" b="1"/>
            </a:pPr>
            <a:r>
              <a:t>Cluster 1 (beige)</a:t>
            </a:r>
            <a:r>
              <a:rPr b="0"/>
              <a:t> :</a:t>
            </a:r>
          </a:p>
          <a:p>
            <a:pPr defTabSz="246888">
              <a:defRPr sz="756"/>
            </a:pPr>
            <a:r>
              <a:t>Profil intermédiaire : faibles niveaux d’échanges de volaille, mais stabilité politique modérée et distance faible. Ce cluster peut inclure des pays proches de la France, en développement.</a:t>
            </a:r>
          </a:p>
          <a:p>
            <a:pPr defTabSz="246888">
              <a:defRPr sz="756"/>
            </a:pPr>
            <a:endParaRPr/>
          </a:p>
          <a:p>
            <a:pPr defTabSz="246888">
              <a:defRPr sz="756" b="1"/>
            </a:pPr>
            <a:r>
              <a:t>Cluster 0 (vert)</a:t>
            </a:r>
            <a:r>
              <a:rPr b="0"/>
              <a:t> :</a:t>
            </a:r>
          </a:p>
          <a:p>
            <a:pPr defTabSz="246888">
              <a:defRPr sz="756"/>
            </a:pPr>
            <a:r>
              <a:t>Profil sous-développé : très faible accès à la volaille (production, consommation, import/export), mais forte stabilité politique. Ce cluster regroupe des pays éloignés ou peu industrialisés.</a:t>
            </a:r>
          </a:p>
        </p:txBody>
      </p:sp>
      <p:pic>
        <p:nvPicPr>
          <p:cNvPr id="193" name="Capture d’écran 2025-05-17 à 19.17.52.png" descr="Capture d’écran 2025-05-17 à 19.17.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50" y="1266939"/>
            <a:ext cx="8175038" cy="2404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79;p6"/>
          <p:cNvSpPr txBox="1">
            <a:spLocks noGrp="1"/>
          </p:cNvSpPr>
          <p:nvPr>
            <p:ph type="body" sz="half" idx="1"/>
          </p:nvPr>
        </p:nvSpPr>
        <p:spPr>
          <a:xfrm>
            <a:off x="385360" y="1127150"/>
            <a:ext cx="3482923" cy="3372507"/>
          </a:xfrm>
          <a:prstGeom prst="rect">
            <a:avLst/>
          </a:prstGeom>
        </p:spPr>
        <p:txBody>
          <a:bodyPr/>
          <a:lstStyle/>
          <a:p>
            <a:pPr marL="0" indent="0" defTabSz="434340">
              <a:lnSpc>
                <a:spcPct val="100000"/>
              </a:lnSpc>
              <a:spcBef>
                <a:spcPts val="1100"/>
              </a:spcBef>
              <a:buClrTx/>
              <a:buSzTx/>
              <a:buFontTx/>
              <a:buNone/>
              <a:defRPr sz="114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434340" indent="-301625" defTabSz="434340">
              <a:lnSpc>
                <a:spcPct val="100000"/>
              </a:lnSpc>
              <a:spcBef>
                <a:spcPts val="1100"/>
              </a:spcBef>
              <a:buClrTx/>
              <a:buSzPct val="100000"/>
              <a:buFont typeface="Times Roman"/>
              <a:buChar char="•"/>
              <a:defRPr sz="114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Cluster 2</a:t>
            </a:r>
            <a:r>
              <a:t> est le plus pertinent pour l’export :</a:t>
            </a:r>
            <a:br/>
            <a:r>
              <a:t>Il regroupe des pays à fort niveau de consommation et d’importation de volaille, avec un bon pouvoir d’achat et une distance raisonnable à la France.</a:t>
            </a:r>
            <a:br/>
            <a:r>
              <a:t>Exemples : Brésil, Chine - RAS de Hong-Kong, Chine, continentale, Japon, États-Unis d'Amérique</a:t>
            </a:r>
          </a:p>
          <a:p>
            <a:pPr marL="434340" indent="-301625" defTabSz="434340">
              <a:lnSpc>
                <a:spcPct val="100000"/>
              </a:lnSpc>
              <a:spcBef>
                <a:spcPts val="1100"/>
              </a:spcBef>
              <a:buClrTx/>
              <a:buSzPct val="100000"/>
              <a:buFont typeface="Times Roman"/>
              <a:buChar char="•"/>
              <a:defRPr sz="114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Cluster 1 </a:t>
            </a:r>
            <a:r>
              <a:t>peut présenter des opportunités ciblées :</a:t>
            </a:r>
            <a:br/>
            <a:r>
              <a:t>Pays proches géographiquement, politiquement stables, mais avec un marché plus limité.</a:t>
            </a:r>
            <a:br/>
            <a:r>
              <a:t>Exemples : Maroc, Émirats arabes unis, pays d’Europe</a:t>
            </a:r>
          </a:p>
        </p:txBody>
      </p:sp>
      <p:sp>
        <p:nvSpPr>
          <p:cNvPr id="196" name="Google Shape;80;p6"/>
          <p:cNvSpPr/>
          <p:nvPr/>
        </p:nvSpPr>
        <p:spPr>
          <a:xfrm>
            <a:off x="0" y="-71501"/>
            <a:ext cx="9144000" cy="1390203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97" name="Google Shape;81;p6"/>
          <p:cNvSpPr txBox="1"/>
          <p:nvPr/>
        </p:nvSpPr>
        <p:spPr>
          <a:xfrm>
            <a:off x="311699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r>
              <a:t>Recommandation finale</a:t>
            </a:r>
          </a:p>
        </p:txBody>
      </p:sp>
      <p:sp>
        <p:nvSpPr>
          <p:cNvPr id="198" name="Google Shape;82;p6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99" name="Google Shape;79;p6"/>
          <p:cNvSpPr txBox="1"/>
          <p:nvPr/>
        </p:nvSpPr>
        <p:spPr>
          <a:xfrm>
            <a:off x="5109922" y="1410306"/>
            <a:ext cx="3482923" cy="3372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/>
          <a:p>
            <a:pPr defTabSz="457200">
              <a:spcBef>
                <a:spcPts val="1200"/>
              </a:spcBef>
              <a:defRPr sz="1200" b="1"/>
            </a:pPr>
            <a:r>
              <a:t>Recommandations :</a:t>
            </a:r>
            <a:endParaRPr b="0"/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200"/>
            </a:pPr>
            <a:r>
              <a:t>Approfondir le cluster 2 (pays proches, stables, bonne consommation)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200"/>
            </a:pPr>
            <a:r>
              <a:t>Étudier la faisabilité logistique et réglementaire vers ces pays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200"/>
            </a:pPr>
            <a:r>
              <a:t>Garder en réserve le cluster 1 comme marchés à potentiel long terme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200"/>
            </a:pPr>
            <a:r>
              <a:t>Mettre à jour régulièrement les données pour suivre les évolutions géopolitiques et économiques</a:t>
            </a:r>
          </a:p>
          <a:p>
            <a:pPr marL="457200" indent="-317500" defTabSz="457200">
              <a:spcBef>
                <a:spcPts val="1200"/>
              </a:spcBef>
              <a:buSzPct val="100000"/>
              <a:buFont typeface="Times Roman"/>
              <a:buChar char="•"/>
              <a:defRPr sz="1200"/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63;p4"/>
          <p:cNvSpPr txBox="1">
            <a:spLocks noGrp="1"/>
          </p:cNvSpPr>
          <p:nvPr>
            <p:ph type="body" idx="1"/>
          </p:nvPr>
        </p:nvSpPr>
        <p:spPr>
          <a:xfrm>
            <a:off x="593506" y="1692784"/>
            <a:ext cx="8292660" cy="2888302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  <a:defRPr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Mission d’analyse des pays cibles pour l’exportation de volailles à l’international</a:t>
            </a:r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  <a:defRPr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4572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None/>
              <a:defRPr sz="1300" u="sng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Objectifs de l’étude :</a:t>
            </a:r>
          </a:p>
          <a:p>
            <a:pPr marL="120315" indent="-120315" defTabSz="457200">
              <a:lnSpc>
                <a:spcPct val="100000"/>
              </a:lnSpc>
              <a:spcBef>
                <a:spcPts val="1200"/>
              </a:spcBef>
              <a:buClrTx/>
              <a:buSzPct val="100000"/>
              <a:buFontTx/>
              <a:buChar char="•"/>
              <a:defRPr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Identifier les groupements de pays selon leurs caractéristiques (volaille, stabilité, population...)</a:t>
            </a:r>
          </a:p>
          <a:p>
            <a:pPr marL="120315" indent="-120315" defTabSz="457200">
              <a:lnSpc>
                <a:spcPct val="100000"/>
              </a:lnSpc>
              <a:spcBef>
                <a:spcPts val="1200"/>
              </a:spcBef>
              <a:buClrTx/>
              <a:buSzPct val="100000"/>
              <a:buFontTx/>
              <a:buChar char="•"/>
              <a:defRPr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Proposer des clusters exploitables pour une future étude de marché</a:t>
            </a:r>
          </a:p>
          <a:p>
            <a:pPr marL="120315" indent="-120315" defTabSz="457200">
              <a:lnSpc>
                <a:spcPct val="100000"/>
              </a:lnSpc>
              <a:spcBef>
                <a:spcPts val="1200"/>
              </a:spcBef>
              <a:buClrTx/>
              <a:buSzPct val="100000"/>
              <a:buFontTx/>
              <a:buChar char="•"/>
              <a:defRPr sz="13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Méthode : données FAO + open data, ACP + clustering (CAH &amp; K-means)</a:t>
            </a:r>
          </a:p>
        </p:txBody>
      </p:sp>
      <p:sp>
        <p:nvSpPr>
          <p:cNvPr id="116" name="Google Shape;64;p4"/>
          <p:cNvSpPr/>
          <p:nvPr/>
        </p:nvSpPr>
        <p:spPr>
          <a:xfrm>
            <a:off x="0" y="-2"/>
            <a:ext cx="9144000" cy="1390204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17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Contexte</a:t>
            </a:r>
          </a:p>
        </p:txBody>
      </p:sp>
      <p:sp>
        <p:nvSpPr>
          <p:cNvPr id="118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63;p4"/>
          <p:cNvSpPr txBox="1">
            <a:spLocks noGrp="1"/>
          </p:cNvSpPr>
          <p:nvPr>
            <p:ph type="body" idx="1"/>
          </p:nvPr>
        </p:nvSpPr>
        <p:spPr>
          <a:xfrm>
            <a:off x="402960" y="1764671"/>
            <a:ext cx="8338080" cy="3286800"/>
          </a:xfrm>
          <a:prstGeom prst="rect">
            <a:avLst/>
          </a:prstGeom>
        </p:spPr>
        <p:txBody>
          <a:bodyPr/>
          <a:lstStyle/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•  Intégration de 3 sources : </a:t>
            </a:r>
            <a:r>
              <a:t>FAO (alimentation), Banque Mondiale (stabilité politique), population.</a:t>
            </a:r>
            <a:endParaRPr b="1"/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Création d’un dataset de 108 pays, représentant +90% de la population mondiale.</a:t>
            </a:r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• Nettoyage &amp; intégration : </a:t>
            </a:r>
            <a:r>
              <a:t>données fusionnées, NaN remplacés, noms uniformisés</a:t>
            </a:r>
            <a:endParaRPr b="1"/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1"/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• Sélection de variables  :</a:t>
            </a:r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Production, importations, exportations, consommation de volaille, Population 2017, stabilité politique, distance à la France</a:t>
            </a:r>
            <a:endParaRPr b="1"/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b="1"/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• Analyse technique </a:t>
            </a:r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Analyse exploratoire</a:t>
            </a:r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ACP (Analyse en Composantes Principales) : réduction des dimensions</a:t>
            </a:r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Clustering : CAH + K-means</a:t>
            </a:r>
          </a:p>
          <a:p>
            <a:pPr marL="0" indent="0" defTabSz="379475">
              <a:lnSpc>
                <a:spcPct val="150000"/>
              </a:lnSpc>
              <a:buClrTx/>
              <a:buSzTx/>
              <a:buFontTx/>
              <a:buNone/>
              <a:defRPr sz="1079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Visualisations et recommandations</a:t>
            </a:r>
          </a:p>
        </p:txBody>
      </p:sp>
      <p:sp>
        <p:nvSpPr>
          <p:cNvPr id="121" name="Google Shape;64;p4"/>
          <p:cNvSpPr/>
          <p:nvPr/>
        </p:nvSpPr>
        <p:spPr>
          <a:xfrm>
            <a:off x="0" y="-2"/>
            <a:ext cx="9144000" cy="1390204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22" name="Google Shape;65;p4"/>
          <p:cNvSpPr txBox="1"/>
          <p:nvPr/>
        </p:nvSpPr>
        <p:spPr>
          <a:xfrm>
            <a:off x="93616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Démarche suivie</a:t>
            </a:r>
          </a:p>
        </p:txBody>
      </p:sp>
      <p:sp>
        <p:nvSpPr>
          <p:cNvPr id="123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64;p4"/>
          <p:cNvSpPr/>
          <p:nvPr/>
        </p:nvSpPr>
        <p:spPr>
          <a:xfrm>
            <a:off x="0" y="-2"/>
            <a:ext cx="9144000" cy="1390204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26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127" name="Capture d’écran 2025-05-17 à 16.15.39.png" descr="Capture d’écran 2025-05-17 à 16.15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3" y="1783586"/>
            <a:ext cx="5012166" cy="3158793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Analyse en Composantes Principales (ACP)</a:t>
            </a:r>
          </a:p>
        </p:txBody>
      </p:sp>
      <p:sp>
        <p:nvSpPr>
          <p:cNvPr id="129" name="Analyse en Composantes Principales (ACP)…"/>
          <p:cNvSpPr txBox="1"/>
          <p:nvPr/>
        </p:nvSpPr>
        <p:spPr>
          <a:xfrm>
            <a:off x="4945238" y="2585514"/>
            <a:ext cx="3910309" cy="929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900" b="1"/>
            </a:pPr>
            <a:r>
              <a:t>Analyse en Composantes Principales (ACP)</a:t>
            </a:r>
          </a:p>
          <a:p>
            <a:pPr defTabSz="457200">
              <a:defRPr sz="900"/>
            </a:pPr>
            <a:endParaRPr/>
          </a:p>
          <a:p>
            <a:pPr marL="90236" indent="-90236" defTabSz="457200">
              <a:buSzPct val="100000"/>
              <a:buChar char="•"/>
              <a:defRPr sz="900"/>
            </a:pPr>
            <a:r>
              <a:t>Avec </a:t>
            </a:r>
            <a:r>
              <a:rPr b="1"/>
              <a:t>4 composantes</a:t>
            </a:r>
            <a:r>
              <a:t>, on explique </a:t>
            </a:r>
            <a:r>
              <a:rPr b="1"/>
              <a:t>près de 70%</a:t>
            </a:r>
            <a:r>
              <a:t> de la variance totale.</a:t>
            </a:r>
          </a:p>
          <a:p>
            <a:pPr defTabSz="457200">
              <a:defRPr sz="900"/>
            </a:pPr>
            <a:endParaRPr/>
          </a:p>
          <a:p>
            <a:pPr defTabSz="457200">
              <a:defRPr sz="900"/>
            </a:pPr>
            <a:r>
              <a:t>Nous avons donc retenu ces 4 dimensions pour les analyses ultérieures (clustering, visualisation)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64;p4"/>
          <p:cNvSpPr/>
          <p:nvPr/>
        </p:nvSpPr>
        <p:spPr>
          <a:xfrm>
            <a:off x="0" y="-19773"/>
            <a:ext cx="9144001" cy="1390203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32" name="Google Shape;65;p4"/>
          <p:cNvSpPr txBox="1"/>
          <p:nvPr/>
        </p:nvSpPr>
        <p:spPr>
          <a:xfrm>
            <a:off x="895524" y="553030"/>
            <a:ext cx="8520602" cy="572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Analyse en Composantes Principales (ACP)</a:t>
            </a:r>
          </a:p>
        </p:txBody>
      </p:sp>
      <p:sp>
        <p:nvSpPr>
          <p:cNvPr id="133" name="Google Shape;66;p4"/>
          <p:cNvSpPr/>
          <p:nvPr/>
        </p:nvSpPr>
        <p:spPr>
          <a:xfrm>
            <a:off x="1012175" y="1343732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34" name="PC1 vs PC2 :…"/>
          <p:cNvSpPr txBox="1"/>
          <p:nvPr/>
        </p:nvSpPr>
        <p:spPr>
          <a:xfrm>
            <a:off x="2877796" y="1828744"/>
            <a:ext cx="1887245" cy="21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800" b="1" u="sng"/>
            </a:pPr>
            <a:r>
              <a:t>PC1 vs PC2 : 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PC1 est fortement corrélée avec :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Volaille - Production</a:t>
            </a:r>
          </a:p>
          <a:p>
            <a:pPr defTabSz="457200">
              <a:defRPr sz="800"/>
            </a:pPr>
            <a:r>
              <a:t>Volaille - Nourriture</a:t>
            </a:r>
          </a:p>
          <a:p>
            <a:pPr defTabSz="457200">
              <a:defRPr sz="800"/>
            </a:pPr>
            <a:r>
              <a:t>Volaille - Exportations</a:t>
            </a:r>
          </a:p>
          <a:p>
            <a:pPr defTabSz="457200">
              <a:defRPr sz="800"/>
            </a:pPr>
            <a:r>
              <a:t>Disponibilité alimentaire générale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PC2 est influencée par :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Stabilité politique</a:t>
            </a:r>
          </a:p>
          <a:p>
            <a:pPr defTabSz="457200">
              <a:defRPr sz="800"/>
            </a:pPr>
            <a:r>
              <a:t>Disponibilité alimentaire (kcal/pers/jour)</a:t>
            </a:r>
          </a:p>
          <a:p>
            <a:pPr defTabSz="457200">
              <a:defRPr sz="800"/>
            </a:pPr>
            <a:r>
              <a:t>Volaille - Variation de stock</a:t>
            </a:r>
          </a:p>
          <a:p>
            <a:pPr defTabSz="457200">
              <a:defRPr sz="800"/>
            </a:pPr>
            <a:r>
              <a:t>Volaille - Importations</a:t>
            </a:r>
          </a:p>
        </p:txBody>
      </p:sp>
      <p:pic>
        <p:nvPicPr>
          <p:cNvPr id="135" name="Capture d’écran 2025-05-17 à 14.02.49.png" descr="Capture d’écran 2025-05-17 à 14.02.49.png"/>
          <p:cNvPicPr>
            <a:picLocks noChangeAspect="1"/>
          </p:cNvPicPr>
          <p:nvPr/>
        </p:nvPicPr>
        <p:blipFill>
          <a:blip r:embed="rId2"/>
          <a:srcRect r="16297"/>
          <a:stretch>
            <a:fillRect/>
          </a:stretch>
        </p:blipFill>
        <p:spPr>
          <a:xfrm>
            <a:off x="-5264" y="1828744"/>
            <a:ext cx="2868308" cy="2175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Capture d’écran 2025-05-17 à 14.05.22.png" descr="Capture d’écran 2025-05-17 à 14.05.22.png"/>
          <p:cNvPicPr>
            <a:picLocks noChangeAspect="1"/>
          </p:cNvPicPr>
          <p:nvPr/>
        </p:nvPicPr>
        <p:blipFill>
          <a:blip r:embed="rId3"/>
          <a:srcRect r="17239"/>
          <a:stretch>
            <a:fillRect/>
          </a:stretch>
        </p:blipFill>
        <p:spPr>
          <a:xfrm>
            <a:off x="4727029" y="1828744"/>
            <a:ext cx="2732490" cy="2123439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PC1 vs PC3  :…"/>
          <p:cNvSpPr txBox="1"/>
          <p:nvPr/>
        </p:nvSpPr>
        <p:spPr>
          <a:xfrm>
            <a:off x="7459944" y="1828744"/>
            <a:ext cx="1666375" cy="1450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800" b="1" u="sng"/>
            </a:pPr>
            <a:r>
              <a:t>PC1 vs PC3  : 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900"/>
            </a:pPr>
            <a:r>
              <a:t>PC3 est influencée par :</a:t>
            </a:r>
          </a:p>
          <a:p>
            <a:pPr defTabSz="457200">
              <a:defRPr sz="900"/>
            </a:pPr>
            <a:endParaRPr/>
          </a:p>
          <a:p>
            <a:pPr defTabSz="457200">
              <a:defRPr sz="900"/>
            </a:pPr>
            <a:r>
              <a:t>Volaille - Importations</a:t>
            </a:r>
          </a:p>
          <a:p>
            <a:pPr defTabSz="457200">
              <a:defRPr sz="900"/>
            </a:pPr>
            <a:r>
              <a:t>Volaille - Variation de stock (positivement)</a:t>
            </a:r>
          </a:p>
          <a:p>
            <a:pPr defTabSz="457200">
              <a:defRPr sz="900"/>
            </a:pPr>
            <a:r>
              <a:t>Alimentation pour touristes (négativement)</a:t>
            </a:r>
          </a:p>
        </p:txBody>
      </p:sp>
      <p:sp>
        <p:nvSpPr>
          <p:cNvPr id="138" name="PC1 regroupe des variables de production et de disponibilité réelle…"/>
          <p:cNvSpPr txBox="1"/>
          <p:nvPr/>
        </p:nvSpPr>
        <p:spPr>
          <a:xfrm>
            <a:off x="249336" y="4249243"/>
            <a:ext cx="4344674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00263" indent="-100263" defTabSz="457200">
              <a:buSzPct val="100000"/>
              <a:buChar char="•"/>
              <a:defRPr sz="1000"/>
            </a:pPr>
            <a:r>
              <a:t>PC1 regroupe des variables de production et de disponibilité réelle</a:t>
            </a:r>
          </a:p>
          <a:p>
            <a:pPr marL="100263" indent="-100263" defTabSz="457200">
              <a:buSzPct val="100000"/>
              <a:buChar char="•"/>
              <a:defRPr sz="1000"/>
            </a:pPr>
            <a:r>
              <a:t>PC2 exprime une dimension stabilité et approvisionnement extérieur</a:t>
            </a:r>
          </a:p>
        </p:txBody>
      </p:sp>
      <p:sp>
        <p:nvSpPr>
          <p:cNvPr id="139" name="PC3 capture une dimension logistique / commerce extérieur, et de consommation touristique (inversement liée)."/>
          <p:cNvSpPr txBox="1"/>
          <p:nvPr/>
        </p:nvSpPr>
        <p:spPr>
          <a:xfrm>
            <a:off x="4858482" y="4228100"/>
            <a:ext cx="4344674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100263" indent="-100263" defTabSz="457200">
              <a:buSzPct val="100000"/>
              <a:buChar char="•"/>
              <a:defRPr sz="1000"/>
            </a:lvl1pPr>
          </a:lstStyle>
          <a:p>
            <a:r>
              <a:t>PC3 capture une dimension logistique / commerce extérieur, et de consommation touristique (inversement liée).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64;p4"/>
          <p:cNvSpPr/>
          <p:nvPr/>
        </p:nvSpPr>
        <p:spPr>
          <a:xfrm>
            <a:off x="0" y="-2"/>
            <a:ext cx="9144000" cy="1390204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42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Analyse en Composantes Principales (ACP)</a:t>
            </a:r>
          </a:p>
        </p:txBody>
      </p:sp>
      <p:sp>
        <p:nvSpPr>
          <p:cNvPr id="143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144" name="Capture d’écran 2025-05-17 à 14.06.22.png" descr="Capture d’écran 2025-05-17 à 14.06.22.png"/>
          <p:cNvPicPr>
            <a:picLocks noChangeAspect="1"/>
          </p:cNvPicPr>
          <p:nvPr/>
        </p:nvPicPr>
        <p:blipFill>
          <a:blip r:embed="rId2"/>
          <a:srcRect r="22207"/>
          <a:stretch>
            <a:fillRect/>
          </a:stretch>
        </p:blipFill>
        <p:spPr>
          <a:xfrm>
            <a:off x="26500" y="1754141"/>
            <a:ext cx="2749190" cy="224890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PC1 vs PC4…"/>
          <p:cNvSpPr txBox="1"/>
          <p:nvPr/>
        </p:nvSpPr>
        <p:spPr>
          <a:xfrm>
            <a:off x="2853894" y="1820680"/>
            <a:ext cx="1787737" cy="190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900" b="1" u="sng"/>
            </a:pPr>
            <a:r>
              <a:t>PC1 vs PC4</a:t>
            </a:r>
          </a:p>
          <a:p>
            <a:pPr defTabSz="457200">
              <a:defRPr sz="900" b="1"/>
            </a:pPr>
            <a:endParaRPr/>
          </a:p>
          <a:p>
            <a:pPr defTabSz="457200">
              <a:defRPr sz="900"/>
            </a:pPr>
            <a:r>
              <a:t>PC4 valorise :</a:t>
            </a:r>
          </a:p>
          <a:p>
            <a:pPr defTabSz="457200">
              <a:defRPr sz="900"/>
            </a:pPr>
            <a:endParaRPr/>
          </a:p>
          <a:p>
            <a:pPr defTabSz="457200">
              <a:defRPr sz="900"/>
            </a:pPr>
            <a:r>
              <a:t>Alimentation pour touristes</a:t>
            </a:r>
          </a:p>
          <a:p>
            <a:pPr defTabSz="457200">
              <a:defRPr sz="900"/>
            </a:pPr>
            <a:r>
              <a:t>Variation de stock</a:t>
            </a:r>
          </a:p>
          <a:p>
            <a:pPr defTabSz="457200">
              <a:defRPr sz="900"/>
            </a:pPr>
            <a:r>
              <a:t>Distance à la France</a:t>
            </a:r>
          </a:p>
          <a:p>
            <a:pPr defTabSz="457200">
              <a:defRPr sz="900"/>
            </a:pPr>
            <a:endParaRPr/>
          </a:p>
          <a:p>
            <a:pPr defTabSz="457200">
              <a:defRPr sz="900"/>
            </a:pPr>
            <a:r>
              <a:t>PC4 semble liée à une spécificité touristique et à l’éloignement géographique, des facteurs plus secondaires.</a:t>
            </a:r>
          </a:p>
        </p:txBody>
      </p:sp>
      <p:pic>
        <p:nvPicPr>
          <p:cNvPr id="146" name="Capture d’écran 2025-05-17 à 14.07.34.png" descr="Capture d’écran 2025-05-17 à 14.07.34.png"/>
          <p:cNvPicPr>
            <a:picLocks noChangeAspect="1"/>
          </p:cNvPicPr>
          <p:nvPr/>
        </p:nvPicPr>
        <p:blipFill>
          <a:blip r:embed="rId3"/>
          <a:srcRect r="23879"/>
          <a:stretch>
            <a:fillRect/>
          </a:stretch>
        </p:blipFill>
        <p:spPr>
          <a:xfrm>
            <a:off x="4567472" y="1640974"/>
            <a:ext cx="2749293" cy="226681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PC2 vs PC3…"/>
          <p:cNvSpPr txBox="1"/>
          <p:nvPr/>
        </p:nvSpPr>
        <p:spPr>
          <a:xfrm>
            <a:off x="7329763" y="1820680"/>
            <a:ext cx="1787737" cy="1907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900" b="1" u="sng"/>
            </a:pPr>
            <a:r>
              <a:t>PC2 vs PC3</a:t>
            </a:r>
          </a:p>
          <a:p>
            <a:pPr defTabSz="457200">
              <a:defRPr sz="900" b="1"/>
            </a:pPr>
            <a:endParaRPr/>
          </a:p>
          <a:p>
            <a:pPr defTabSz="457200">
              <a:defRPr sz="900"/>
            </a:pPr>
            <a:r>
              <a:t>PC2 reste axée sur :</a:t>
            </a:r>
          </a:p>
          <a:p>
            <a:pPr defTabSz="457200">
              <a:defRPr sz="900"/>
            </a:pPr>
            <a:endParaRPr/>
          </a:p>
          <a:p>
            <a:pPr defTabSz="457200">
              <a:defRPr sz="900"/>
            </a:pPr>
            <a:r>
              <a:t>Disponibilité alimentaire</a:t>
            </a:r>
          </a:p>
          <a:p>
            <a:pPr defTabSz="457200">
              <a:defRPr sz="900"/>
            </a:pPr>
            <a:r>
              <a:t>Stabilité politique</a:t>
            </a:r>
          </a:p>
          <a:p>
            <a:pPr defTabSz="457200">
              <a:defRPr sz="900"/>
            </a:pPr>
            <a:endParaRPr/>
          </a:p>
          <a:p>
            <a:pPr defTabSz="457200">
              <a:defRPr sz="900"/>
            </a:pPr>
            <a:r>
              <a:t>PC3, toujours influencée par :</a:t>
            </a:r>
          </a:p>
          <a:p>
            <a:pPr defTabSz="457200">
              <a:defRPr sz="900"/>
            </a:pPr>
            <a:endParaRPr/>
          </a:p>
          <a:p>
            <a:pPr defTabSz="457200">
              <a:defRPr sz="900"/>
            </a:pPr>
            <a:r>
              <a:t>Importations</a:t>
            </a:r>
          </a:p>
          <a:p>
            <a:pPr defTabSz="457200">
              <a:defRPr sz="900"/>
            </a:pPr>
            <a:r>
              <a:t>Variation de stock</a:t>
            </a:r>
          </a:p>
          <a:p>
            <a:pPr defTabSz="457200">
              <a:defRPr sz="900"/>
            </a:pPr>
            <a:endParaRPr/>
          </a:p>
        </p:txBody>
      </p:sp>
      <p:sp>
        <p:nvSpPr>
          <p:cNvPr id="148" name="PC4 semble liée à une spécificité touristique et à l’éloignement géographique, des facteurs plus secondaires."/>
          <p:cNvSpPr txBox="1"/>
          <p:nvPr/>
        </p:nvSpPr>
        <p:spPr>
          <a:xfrm>
            <a:off x="249336" y="4249242"/>
            <a:ext cx="4344674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00263" indent="-100263" defTabSz="457200">
              <a:buSzPct val="100000"/>
              <a:buChar char="•"/>
              <a:defRPr sz="1000"/>
            </a:pPr>
            <a:r>
              <a:t>PC4 semble liée à une </a:t>
            </a:r>
            <a:r>
              <a:rPr b="1"/>
              <a:t>spécificité touristique</a:t>
            </a:r>
            <a:r>
              <a:t> et à </a:t>
            </a:r>
            <a:r>
              <a:rPr b="1"/>
              <a:t>l’éloignement géographique</a:t>
            </a:r>
            <a:r>
              <a:t>, des facteurs plus secondaires.</a:t>
            </a:r>
          </a:p>
        </p:txBody>
      </p:sp>
      <p:sp>
        <p:nvSpPr>
          <p:cNvPr id="149" name="Ce plan visualise les pays bien approvisionnés, politiquement stables vs ceux qui dépendent plus du commerce extérieur"/>
          <p:cNvSpPr txBox="1"/>
          <p:nvPr/>
        </p:nvSpPr>
        <p:spPr>
          <a:xfrm>
            <a:off x="4858482" y="4228100"/>
            <a:ext cx="4344674" cy="396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marL="100263" indent="-100263" defTabSz="457200">
              <a:buSzPct val="100000"/>
              <a:buChar char="•"/>
              <a:defRPr sz="1000"/>
            </a:lvl1pPr>
          </a:lstStyle>
          <a:p>
            <a:r>
              <a:t>Ce plan visualise les pays bien approvisionnés, politiquement stables vs ceux qui dépendent plus du commerce extérieur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64;p4"/>
          <p:cNvSpPr/>
          <p:nvPr/>
        </p:nvSpPr>
        <p:spPr>
          <a:xfrm>
            <a:off x="0" y="-2"/>
            <a:ext cx="9144000" cy="1390204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52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Regroupement des pays</a:t>
            </a:r>
          </a:p>
        </p:txBody>
      </p:sp>
      <p:sp>
        <p:nvSpPr>
          <p:cNvPr id="153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154" name="Capture d’écran 2025-05-17 à 14.19.57.png" descr="Capture d’écran 2025-05-17 à 14.19.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84" y="1768528"/>
            <a:ext cx="4261580" cy="290515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La grande majorité des pays est concentrée dans un &quot;nuage central ».…"/>
          <p:cNvSpPr txBox="1"/>
          <p:nvPr/>
        </p:nvSpPr>
        <p:spPr>
          <a:xfrm>
            <a:off x="4591691" y="2130873"/>
            <a:ext cx="4422198" cy="1996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800"/>
            </a:pPr>
            <a:endParaRPr/>
          </a:p>
          <a:p>
            <a:pPr defTabSz="457200">
              <a:defRPr sz="800" b="1"/>
            </a:pPr>
            <a:r>
              <a:t>La grande majorité des pays est concentrée dans un "nuage central ».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À droite : pays à forte production de volaille, souvent exportateurs (ex : États-Unis, Chine, Brésil).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À gauche : pays à faible production ou importateurs.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En haut : pays avec bonne stabilité politique et accès élevé à l’alimentation (ex : pays européens, Hong Kong)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En bas : pays avec faible stabilité et disponibilité alimentaire limitée (ex : Inde, pays d’Afrique).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64;p4"/>
          <p:cNvSpPr/>
          <p:nvPr/>
        </p:nvSpPr>
        <p:spPr>
          <a:xfrm>
            <a:off x="0" y="-2"/>
            <a:ext cx="9144000" cy="1390204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58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Regroupement des pays</a:t>
            </a:r>
          </a:p>
        </p:txBody>
      </p:sp>
      <p:sp>
        <p:nvSpPr>
          <p:cNvPr id="159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60" name="La grande majorité des pays est concentrée dans un &quot;nuage central ».…"/>
          <p:cNvSpPr txBox="1"/>
          <p:nvPr/>
        </p:nvSpPr>
        <p:spPr>
          <a:xfrm>
            <a:off x="4591691" y="2130873"/>
            <a:ext cx="4422198" cy="18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800"/>
            </a:pPr>
            <a:endParaRPr/>
          </a:p>
          <a:p>
            <a:pPr defTabSz="457200">
              <a:defRPr sz="800" b="1"/>
            </a:pPr>
            <a:r>
              <a:t>La grande majorité des pays est concentrée dans un "nuage central ».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À droite (PC2 +) : pays stables avec une bonne disponibilité alimentaire, comme France, Royaume-Uni, Allemagne.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À gauche (PC2 –) : pays avec faible stabilité ou accès alimentaire limité, comme Inde, Niger, Bangladesh.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En haut (PC3 +) : pays touristiques ou très spécifiques, comme Japon, Singapour, Hong Kong.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En bas (PC3 –) : pays plus classiques dans leur fonctionnement alimentaire, comme Chine ou Maroc.</a:t>
            </a:r>
          </a:p>
        </p:txBody>
      </p:sp>
      <p:pic>
        <p:nvPicPr>
          <p:cNvPr id="161" name="Capture d’écran 2025-05-17 à 14.22.09.png" descr="Capture d’écran 2025-05-17 à 14.22.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1" y="1737944"/>
            <a:ext cx="4422198" cy="3020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64;p4"/>
          <p:cNvSpPr/>
          <p:nvPr/>
        </p:nvSpPr>
        <p:spPr>
          <a:xfrm>
            <a:off x="0" y="-2"/>
            <a:ext cx="9144000" cy="1390204"/>
          </a:xfrm>
          <a:prstGeom prst="rect">
            <a:avLst/>
          </a:prstGeom>
          <a:solidFill>
            <a:srgbClr val="004D40"/>
          </a:solidFill>
          <a:ln>
            <a:solidFill>
              <a:srgbClr val="FFFFFF"/>
            </a:solidFill>
          </a:ln>
          <a:effectLst>
            <a:outerShdw blurRad="63500" dist="19050" dir="5400000" rotWithShape="0">
              <a:srgbClr val="000000">
                <a:alpha val="49803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sp>
        <p:nvSpPr>
          <p:cNvPr id="164" name="Google Shape;65;p4"/>
          <p:cNvSpPr txBox="1"/>
          <p:nvPr/>
        </p:nvSpPr>
        <p:spPr>
          <a:xfrm>
            <a:off x="895524" y="337250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3" tIns="91423" rIns="91423" bIns="91423">
            <a:normAutofit/>
          </a:bodyPr>
          <a:lstStyle>
            <a:lvl1pPr>
              <a:defRPr sz="2500">
                <a:solidFill>
                  <a:srgbClr val="F3F3F3"/>
                </a:solidFill>
              </a:defRPr>
            </a:lvl1pPr>
          </a:lstStyle>
          <a:p>
            <a:r>
              <a:t>Regroupement des pays</a:t>
            </a:r>
          </a:p>
        </p:txBody>
      </p:sp>
      <p:sp>
        <p:nvSpPr>
          <p:cNvPr id="165" name="Google Shape;66;p4"/>
          <p:cNvSpPr/>
          <p:nvPr/>
        </p:nvSpPr>
        <p:spPr>
          <a:xfrm>
            <a:off x="1012175" y="993350"/>
            <a:ext cx="452700" cy="50402"/>
          </a:xfrm>
          <a:prstGeom prst="rect">
            <a:avLst/>
          </a:prstGeom>
          <a:solidFill>
            <a:srgbClr val="F3F3F3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endParaRPr/>
          </a:p>
        </p:txBody>
      </p:sp>
      <p:pic>
        <p:nvPicPr>
          <p:cNvPr id="166" name="Capture d’écran 2025-05-17 à 18.39.13.png" descr="Capture d’écran 2025-05-17 à 18.39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0" y="1719372"/>
            <a:ext cx="4989329" cy="3054140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La grande majorité des pays est concentrée dans un &quot;nuage central ».…"/>
          <p:cNvSpPr txBox="1"/>
          <p:nvPr/>
        </p:nvSpPr>
        <p:spPr>
          <a:xfrm>
            <a:off x="4591691" y="2130873"/>
            <a:ext cx="4422198" cy="1869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 defTabSz="457200">
              <a:defRPr sz="800"/>
            </a:pPr>
            <a:endParaRPr/>
          </a:p>
          <a:p>
            <a:pPr defTabSz="457200">
              <a:defRPr sz="800" b="1"/>
            </a:pPr>
            <a:r>
              <a:t>La grande majorité des pays est concentrée dans un "nuage central ».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À droite (PC1 +) : pays à forte production/exportation de volaille, comme les États-Unis, Chine, Brésil.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À gauche (PC1 –) : pays à faible production, souvent importateurs, comme le Sénégal ou Haïti.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En haut (PC3 +) : pays avec un profil touristique ou logistique spécifique, comme le Japon, Hong Kong ou les Émirats arabes unis.</a:t>
            </a:r>
          </a:p>
          <a:p>
            <a:pPr defTabSz="457200">
              <a:defRPr sz="800"/>
            </a:pPr>
            <a:endParaRPr/>
          </a:p>
          <a:p>
            <a:pPr defTabSz="457200">
              <a:defRPr sz="800"/>
            </a:pPr>
            <a:r>
              <a:t>En bas (PC3 –) : pays plus standards, à fonctionnement alimentaire classique (ex : Brésil, Chine), peu liés au tourisme.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1149</Words>
  <Application>Microsoft Macintosh PowerPoint</Application>
  <PresentationFormat>Affichage à l'écran (16:9)</PresentationFormat>
  <Paragraphs>146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7" baseType="lpstr">
      <vt:lpstr>Arial</vt:lpstr>
      <vt:lpstr>Times Roman</vt:lpstr>
      <vt:lpstr>Simple Light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Juin Momo</cp:lastModifiedBy>
  <cp:revision>2</cp:revision>
  <dcterms:modified xsi:type="dcterms:W3CDTF">2025-08-12T17:29:47Z</dcterms:modified>
</cp:coreProperties>
</file>